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989A859-6EE9-496E-89BB-1F761EAA47B3}">
  <a:tblStyle styleId="{9989A859-6EE9-496E-89BB-1F761EAA47B3}" styleName="Table_0">
    <a:wholeTbl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Good evening everyone, we are EXO control.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We are a group of ambitious University student that is aming to help people with physical disabilities.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We develop devices to assist these people, providing them opportunities to use the newest technology out there.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touch screens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timo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-Defines a significant social problem and articulates importance of problem to society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-Outlines scope and magnitude of problem both qualitatively and quantitatively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timo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-Defines a significant social problem and articulates importance of problem to society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-Outlines scope and magnitude of problem both qualitatively and quantitatively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timo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-Defines a significant social problem and articulates importance of problem to society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-Outlines scope and magnitude of problem both qualitatively and quantitatively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Thats why EXO exists to provide opportunities for people with disabilities.  Be assist them to be more productive and achieve their personal goals without the barriers of their physical disadvantages.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timo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-Defines a significant social problem and articulates importance of problem to society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-Outlines scope and magnitude of problem both qualitatively and quantitatively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timo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-Defines a significant social problem and articulates importance of problem to society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-Outlines scope and magnitude of problem both qualitatively and quantitatively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PROJECTED 5% market penatration. First year 200, 000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Li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Identifies competitive/alliance environment &amp; organization’s competitive advantage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Li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Describes root causes of problem and why current solutions are not effective</a:t>
            </a:r>
          </a:p>
          <a:p>
            <a:pPr indent="-292100" lvl="0" marL="457200" rtl="0">
              <a:spcBef>
                <a:spcPts val="0"/>
              </a:spcBef>
              <a:buClr>
                <a:srgbClr val="333333"/>
              </a:buClr>
              <a:buSzPct val="100000"/>
              <a:buFont typeface="Verdana"/>
              <a:buAutoNum type="arabicPeriod"/>
            </a:pPr>
            <a:r>
              <a:rPr b="1" lang="en" sz="100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no further development - limited to one device (only computer) </a:t>
            </a:r>
          </a:p>
          <a:p>
            <a:pPr indent="-292100" lvl="0" marL="457200" rtl="0">
              <a:spcBef>
                <a:spcPts val="0"/>
              </a:spcBef>
              <a:buClr>
                <a:srgbClr val="333333"/>
              </a:buClr>
              <a:buSzPct val="100000"/>
              <a:buFont typeface="Verdana"/>
              <a:buAutoNum type="arabicPeriod"/>
            </a:pPr>
            <a:r>
              <a:rPr b="1" lang="en" sz="100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Electronic pointing devices</a:t>
            </a:r>
            <a:r>
              <a:rPr lang="en" sz="100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—used to control the cursor on the screen without use of hands. (cursor-&gt;unfriendly)</a:t>
            </a:r>
          </a:p>
          <a:p>
            <a:pPr indent="-292100" lvl="0" marL="457200" rtl="0">
              <a:spcBef>
                <a:spcPts val="0"/>
              </a:spcBef>
              <a:buClr>
                <a:srgbClr val="333333"/>
              </a:buClr>
              <a:buSzPct val="100000"/>
              <a:buFont typeface="Verdana"/>
              <a:buAutoNum type="arabicPeriod"/>
            </a:pPr>
            <a:r>
              <a:rPr lang="en" sz="100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sip &amp; puff, hard to use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Li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universal- device is compatible with a wide range of electronics, for example, tv, phones, or even home appliances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usability - since device can be used on many, user can regain control over their lives and the sense of independence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feasible - design is realistic, feasible, can be done by current tech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Timo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Char char="-"/>
            </a:pPr>
            <a:r>
              <a:rPr lang="en"/>
              <a:t>One Piece headset, register head movement.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This is our major product… exo control and it is a device that ,,,, allows disabled people to have the opportunities to access the household electronics more easily.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Timo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special feature. Integrate accelerometer, allow them to use head motion as a command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Li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0" name="Shape 19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7" name="Shape 1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Li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4" name="Shape 21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Li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6" name="Shape 22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Indicates why approach is fundable/attractive for investors/donors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8" name="Shape 23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Provides a detailed overview of start‐up costs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Demonstrates how donations/investments and/or revenues will sustain organization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2" name="Shape 26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Describes barriers to success and solutions to anticipated challenges (funding, 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-funding: production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-marketing: social media not effective, general public attention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5" name="Shape 27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Describes how the intervention can be replicated &amp; scaled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Describes barriers to success and solutions to anticipated challenges (funding, 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7" name="Shape 2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Outlines metrics that will be used to track the impact of the intervention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07" name="Shape 30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3" name="Shape 3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5" name="Shape 32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idx="1" type="subTitle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" name="Shape 10"/>
          <p:cNvSpPr txBox="1"/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rtl="0" algn="ctr">
              <a:spcBef>
                <a:spcPts val="0"/>
              </a:spcBef>
              <a:buSzPct val="100000"/>
              <a:defRPr sz="4800"/>
            </a:lvl1pPr>
            <a:lvl2pPr rtl="0" algn="ctr">
              <a:spcBef>
                <a:spcPts val="0"/>
              </a:spcBef>
              <a:buSzPct val="100000"/>
              <a:defRPr sz="4800"/>
            </a:lvl2pPr>
            <a:lvl3pPr rtl="0" algn="ctr">
              <a:spcBef>
                <a:spcPts val="0"/>
              </a:spcBef>
              <a:buSzPct val="100000"/>
              <a:defRPr sz="4800"/>
            </a:lvl3pPr>
            <a:lvl4pPr rtl="0" algn="ctr">
              <a:spcBef>
                <a:spcPts val="0"/>
              </a:spcBef>
              <a:buSzPct val="100000"/>
              <a:defRPr sz="4800"/>
            </a:lvl4pPr>
            <a:lvl5pPr rtl="0" algn="ctr">
              <a:spcBef>
                <a:spcPts val="0"/>
              </a:spcBef>
              <a:buSzPct val="100000"/>
              <a:defRPr sz="4800"/>
            </a:lvl5pPr>
            <a:lvl6pPr rtl="0" algn="ctr">
              <a:spcBef>
                <a:spcPts val="0"/>
              </a:spcBef>
              <a:buSzPct val="100000"/>
              <a:defRPr sz="4800"/>
            </a:lvl6pPr>
            <a:lvl7pPr rtl="0" algn="ctr">
              <a:spcBef>
                <a:spcPts val="0"/>
              </a:spcBef>
              <a:buSzPct val="100000"/>
              <a:defRPr sz="4800"/>
            </a:lvl7pPr>
            <a:lvl8pPr rtl="0" algn="ctr">
              <a:spcBef>
                <a:spcPts val="0"/>
              </a:spcBef>
              <a:buSzPct val="100000"/>
              <a:defRPr sz="4800"/>
            </a:lvl8pPr>
            <a:lvl9pPr rtl="0"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1800">
                <a:solidFill>
                  <a:schemeClr val="dk1"/>
                </a:solidFill>
              </a:defRPr>
            </a:lvl1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600"/>
              </a:spcBef>
              <a:buSzPct val="100000"/>
              <a:defRPr sz="3000"/>
            </a:lvl1pPr>
            <a:lvl2pPr rtl="0">
              <a:spcBef>
                <a:spcPts val="480"/>
              </a:spcBef>
              <a:buSzPct val="100000"/>
              <a:defRPr sz="2400"/>
            </a:lvl2pPr>
            <a:lvl3pPr rtl="0">
              <a:spcBef>
                <a:spcPts val="480"/>
              </a:spcBef>
              <a:buSzPct val="100000"/>
              <a:defRPr sz="2400"/>
            </a:lvl3pPr>
            <a:lvl4pPr rtl="0">
              <a:spcBef>
                <a:spcPts val="360"/>
              </a:spcBef>
              <a:buSzPct val="100000"/>
              <a:defRPr sz="1800"/>
            </a:lvl4pPr>
            <a:lvl5pPr rtl="0">
              <a:spcBef>
                <a:spcPts val="360"/>
              </a:spcBef>
              <a:buSzPct val="100000"/>
              <a:defRPr sz="1800"/>
            </a:lvl5pPr>
            <a:lvl6pPr rtl="0">
              <a:spcBef>
                <a:spcPts val="360"/>
              </a:spcBef>
              <a:buSzPct val="100000"/>
              <a:defRPr sz="1800"/>
            </a:lvl6pPr>
            <a:lvl7pPr rtl="0">
              <a:spcBef>
                <a:spcPts val="360"/>
              </a:spcBef>
              <a:buSzPct val="100000"/>
              <a:defRPr sz="1800"/>
            </a:lvl7pPr>
            <a:lvl8pPr rtl="0">
              <a:spcBef>
                <a:spcPts val="360"/>
              </a:spcBef>
              <a:buSzPct val="100000"/>
              <a:defRPr sz="1800"/>
            </a:lvl8pPr>
            <a:lvl9pPr rtl="0">
              <a:spcBef>
                <a:spcPts val="360"/>
              </a:spcBef>
              <a:buSzPct val="100000"/>
              <a:defRPr sz="1800"/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fld id="{00000000-1234-1234-1234-123412341234}" type="slidenum">
              <a:rPr lang="en" sz="1300">
                <a:solidFill>
                  <a:schemeClr val="dk1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3.png"/><Relationship Id="rId4" Type="http://schemas.openxmlformats.org/officeDocument/2006/relationships/image" Target="../media/image00.png"/><Relationship Id="rId5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7.png"/><Relationship Id="rId4" Type="http://schemas.openxmlformats.org/officeDocument/2006/relationships/image" Target="../media/image0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0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0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0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0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0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0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00.png"/><Relationship Id="rId4" Type="http://schemas.openxmlformats.org/officeDocument/2006/relationships/image" Target="../media/image0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0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00.png"/><Relationship Id="rId4" Type="http://schemas.openxmlformats.org/officeDocument/2006/relationships/image" Target="../media/image08.jpg"/><Relationship Id="rId5" Type="http://schemas.openxmlformats.org/officeDocument/2006/relationships/image" Target="../media/image06.jpg"/><Relationship Id="rId6" Type="http://schemas.openxmlformats.org/officeDocument/2006/relationships/image" Target="../media/image0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0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0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ctrTitle"/>
          </p:nvPr>
        </p:nvSpPr>
        <p:spPr>
          <a:xfrm>
            <a:off x="4695225" y="4331350"/>
            <a:ext cx="4368600" cy="618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rtl="0" algn="r">
              <a:spcBef>
                <a:spcPts val="0"/>
              </a:spcBef>
              <a:buNone/>
            </a:pPr>
            <a:r>
              <a:rPr b="0" lang="en" sz="1800"/>
              <a:t>Amy Xiao, Li Ting Wong, Timothy Chan </a:t>
            </a:r>
          </a:p>
          <a:p>
            <a:pPr lvl="0" rtl="0" algn="r">
              <a:spcBef>
                <a:spcPts val="0"/>
              </a:spcBef>
              <a:buNone/>
            </a:pPr>
            <a:r>
              <a:rPr b="0" lang="en" sz="1400"/>
              <a:t>SVC presentation | 2015</a:t>
            </a:r>
          </a:p>
        </p:txBody>
      </p:sp>
      <p:pic>
        <p:nvPicPr>
          <p:cNvPr id="31" name="Shape 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72" y="-152000"/>
            <a:ext cx="8312400" cy="620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457200" y="205973"/>
            <a:ext cx="8229600" cy="1300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Problem ID</a:t>
            </a:r>
          </a:p>
        </p:txBody>
      </p:sp>
      <p:sp>
        <p:nvSpPr>
          <p:cNvPr id="37" name="Shape 37"/>
          <p:cNvSpPr txBox="1"/>
          <p:nvPr/>
        </p:nvSpPr>
        <p:spPr>
          <a:xfrm>
            <a:off x="579325" y="884250"/>
            <a:ext cx="42186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rtl="0" algn="ctr">
              <a:spcBef>
                <a:spcPts val="0"/>
              </a:spcBef>
              <a:buNone/>
            </a:pPr>
            <a:r>
              <a:rPr b="1" lang="en">
                <a:solidFill>
                  <a:schemeClr val="dk1"/>
                </a:solidFill>
              </a:rPr>
              <a:t>“A great piece of technology I see making an impact in our community.” </a:t>
            </a:r>
          </a:p>
          <a:p>
            <a:pPr indent="-304800" lvl="0" marL="457200" rtl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-"/>
            </a:pPr>
            <a:r>
              <a:rPr lang="en" sz="1200">
                <a:solidFill>
                  <a:schemeClr val="dk1"/>
                </a:solidFill>
              </a:rPr>
              <a:t>Rep from Tetra Society of North America</a:t>
            </a:r>
          </a:p>
        </p:txBody>
      </p:sp>
      <p:sp>
        <p:nvSpPr>
          <p:cNvPr id="38" name="Shape 38"/>
          <p:cNvSpPr txBox="1"/>
          <p:nvPr/>
        </p:nvSpPr>
        <p:spPr>
          <a:xfrm>
            <a:off x="4054800" y="1700775"/>
            <a:ext cx="42186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>
                <a:solidFill>
                  <a:schemeClr val="dk1"/>
                </a:solidFill>
              </a:rPr>
              <a:t>“This is really convenient!” </a:t>
            </a:r>
          </a:p>
          <a:p>
            <a:pPr indent="-304800" lvl="0" marL="457200" rtl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-"/>
            </a:pPr>
            <a:r>
              <a:rPr lang="en" sz="1200">
                <a:solidFill>
                  <a:schemeClr val="dk1"/>
                </a:solidFill>
              </a:rPr>
              <a:t>A beneficiary from Tetra Society of North America</a:t>
            </a:r>
          </a:p>
        </p:txBody>
      </p:sp>
      <p:sp>
        <p:nvSpPr>
          <p:cNvPr id="39" name="Shape 39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40" name="Shape 40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41" name="Shape 41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42" name="Shape 42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43" name="Shape 43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pic>
        <p:nvPicPr>
          <p:cNvPr id="44" name="Shape 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type="title"/>
          </p:nvPr>
        </p:nvSpPr>
        <p:spPr>
          <a:xfrm>
            <a:off x="457200" y="205973"/>
            <a:ext cx="8229600" cy="1300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Value Proposition</a:t>
            </a:r>
          </a:p>
        </p:txBody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1874850" y="1599300"/>
            <a:ext cx="5394299" cy="30578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 algn="ctr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Empowering people with physical disabilities by allowing them the </a:t>
            </a:r>
            <a:r>
              <a:rPr b="1" lang="en" sz="1800">
                <a:solidFill>
                  <a:schemeClr val="dk1"/>
                </a:solidFill>
              </a:rPr>
              <a:t>freedom </a:t>
            </a:r>
            <a:r>
              <a:rPr lang="en" sz="1800">
                <a:solidFill>
                  <a:schemeClr val="dk1"/>
                </a:solidFill>
              </a:rPr>
              <a:t>to enjoy the full benefits of modern technology.</a:t>
            </a:r>
          </a:p>
          <a:p>
            <a:pPr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Using our device, users can control a wide array of devices with minimal energy and money investment.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51" name="Shape 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53" name="Shape 53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54" name="Shape 54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55" name="Shape 55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56" name="Shape 56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type="title"/>
          </p:nvPr>
        </p:nvSpPr>
        <p:spPr>
          <a:xfrm>
            <a:off x="457200" y="205973"/>
            <a:ext cx="8229600" cy="1300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Vision</a:t>
            </a:r>
          </a:p>
        </p:txBody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1874850" y="1599300"/>
            <a:ext cx="5394299" cy="30578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Everyone in the world </a:t>
            </a:r>
            <a:r>
              <a:rPr b="1" lang="en" sz="1800">
                <a:solidFill>
                  <a:schemeClr val="dk1"/>
                </a:solidFill>
              </a:rPr>
              <a:t>regardless of their physical capabilities</a:t>
            </a:r>
            <a:r>
              <a:rPr lang="en" sz="1800">
                <a:solidFill>
                  <a:schemeClr val="dk1"/>
                </a:solidFill>
              </a:rPr>
              <a:t> will have equal opportunities to </a:t>
            </a:r>
            <a:r>
              <a:rPr b="1" lang="en" sz="1800">
                <a:solidFill>
                  <a:schemeClr val="dk1"/>
                </a:solidFill>
              </a:rPr>
              <a:t>realize their ambitions</a:t>
            </a:r>
            <a:r>
              <a:rPr lang="en" sz="1800">
                <a:solidFill>
                  <a:schemeClr val="dk1"/>
                </a:solidFill>
              </a:rPr>
              <a:t> for the world.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63" name="Shape 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64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65" name="Shape 65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66" name="Shape 66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457200" y="205974"/>
            <a:ext cx="8229600" cy="1000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Market Analysis</a:t>
            </a:r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78" name="Shape 78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79" name="Shape 79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487925" y="1321450"/>
            <a:ext cx="4244100" cy="333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Main competitors: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Sip ‘n’ puff’ remote control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Headmouse Extreme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Misc. access methods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3.8 million in Canada with disabilities</a:t>
            </a:r>
          </a:p>
          <a:p>
            <a:pPr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Total annual earnings: </a:t>
            </a:r>
            <a:r>
              <a:rPr lang="en" sz="1800">
                <a:solidFill>
                  <a:schemeClr val="dk1"/>
                </a:solidFill>
              </a:rPr>
              <a:t>$45B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Growth:</a:t>
            </a:r>
            <a:r>
              <a:rPr lang="en" sz="1800">
                <a:solidFill>
                  <a:schemeClr val="dk1"/>
                </a:solidFill>
              </a:rPr>
              <a:t> 2.21 % YoY</a:t>
            </a:r>
          </a:p>
        </p:txBody>
      </p:sp>
      <p:cxnSp>
        <p:nvCxnSpPr>
          <p:cNvPr id="81" name="Shape 81"/>
          <p:cNvCxnSpPr/>
          <p:nvPr/>
        </p:nvCxnSpPr>
        <p:spPr>
          <a:xfrm>
            <a:off x="4565050" y="1423074"/>
            <a:ext cx="0" cy="233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82" name="Shape 82"/>
          <p:cNvCxnSpPr/>
          <p:nvPr/>
        </p:nvCxnSpPr>
        <p:spPr>
          <a:xfrm rot="10800000">
            <a:off x="4561849" y="3743950"/>
            <a:ext cx="2804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83" name="Shape 83"/>
          <p:cNvSpPr/>
          <p:nvPr/>
        </p:nvSpPr>
        <p:spPr>
          <a:xfrm>
            <a:off x="4607425" y="1714475"/>
            <a:ext cx="890700" cy="904499"/>
          </a:xfrm>
          <a:prstGeom prst="flowChartConnector">
            <a:avLst/>
          </a:prstGeom>
          <a:solidFill>
            <a:srgbClr val="FFD939">
              <a:alpha val="34230"/>
            </a:srgbClr>
          </a:solidFill>
          <a:ln cap="flat" cmpd="sng" w="1905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1100"/>
              <a:t>Sip n’ puff</a:t>
            </a:r>
          </a:p>
        </p:txBody>
      </p:sp>
      <p:sp>
        <p:nvSpPr>
          <p:cNvPr id="84" name="Shape 84"/>
          <p:cNvSpPr/>
          <p:nvPr/>
        </p:nvSpPr>
        <p:spPr>
          <a:xfrm>
            <a:off x="5533550" y="1423075"/>
            <a:ext cx="925200" cy="904499"/>
          </a:xfrm>
          <a:prstGeom prst="flowChartConnector">
            <a:avLst/>
          </a:prstGeom>
          <a:solidFill>
            <a:srgbClr val="FFD939">
              <a:alpha val="34230"/>
            </a:srgbClr>
          </a:solidFill>
          <a:ln cap="flat" cmpd="sng" w="1905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rtl="0" algn="ctr">
              <a:spcBef>
                <a:spcPts val="0"/>
              </a:spcBef>
              <a:buNone/>
            </a:pPr>
            <a:r>
              <a:rPr lang="en" sz="1000"/>
              <a:t>Head-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000"/>
              <a:t>mouse Extreme</a:t>
            </a:r>
          </a:p>
        </p:txBody>
      </p:sp>
      <p:sp>
        <p:nvSpPr>
          <p:cNvPr id="85" name="Shape 85"/>
          <p:cNvSpPr/>
          <p:nvPr/>
        </p:nvSpPr>
        <p:spPr>
          <a:xfrm>
            <a:off x="4607775" y="2476475"/>
            <a:ext cx="1400400" cy="1422000"/>
          </a:xfrm>
          <a:prstGeom prst="flowChartConnector">
            <a:avLst/>
          </a:prstGeom>
          <a:solidFill>
            <a:srgbClr val="FFD939">
              <a:alpha val="34230"/>
            </a:srgbClr>
          </a:solidFill>
          <a:ln cap="flat" cmpd="sng" w="1905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/>
              <a:t>Misc.</a:t>
            </a:r>
          </a:p>
        </p:txBody>
      </p:sp>
      <p:sp>
        <p:nvSpPr>
          <p:cNvPr id="86" name="Shape 86"/>
          <p:cNvSpPr/>
          <p:nvPr/>
        </p:nvSpPr>
        <p:spPr>
          <a:xfrm>
            <a:off x="6458625" y="1889593"/>
            <a:ext cx="985199" cy="1000499"/>
          </a:xfrm>
          <a:prstGeom prst="flowChartConnector">
            <a:avLst/>
          </a:prstGeom>
          <a:solidFill>
            <a:srgbClr val="F1C232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100"/>
              <a:t>EXO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4312800" y="1141675"/>
            <a:ext cx="5184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100">
                <a:solidFill>
                  <a:schemeClr val="dk1"/>
                </a:solidFill>
              </a:rPr>
              <a:t>Price</a:t>
            </a:r>
          </a:p>
        </p:txBody>
      </p:sp>
      <p:sp>
        <p:nvSpPr>
          <p:cNvPr id="88" name="Shape 88"/>
          <p:cNvSpPr txBox="1"/>
          <p:nvPr/>
        </p:nvSpPr>
        <p:spPr>
          <a:xfrm>
            <a:off x="7366250" y="3603250"/>
            <a:ext cx="680099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100">
                <a:solidFill>
                  <a:schemeClr val="dk1"/>
                </a:solidFill>
              </a:rPr>
              <a:t>Quality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x="457200" y="205974"/>
            <a:ext cx="8229600" cy="1000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Financial Analysis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487925" y="1321450"/>
            <a:ext cx="3388200" cy="3335699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EOY1 Revenue: </a:t>
            </a:r>
            <a:r>
              <a:rPr b="1" lang="en" sz="1800"/>
              <a:t>$1 680 000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EOY2 Revenue: </a:t>
            </a:r>
            <a:r>
              <a:rPr b="1" lang="en" sz="1800">
                <a:solidFill>
                  <a:schemeClr val="dk1"/>
                </a:solidFill>
              </a:rPr>
              <a:t>$3 712 800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EOY3 Revenue: </a:t>
            </a:r>
            <a:r>
              <a:rPr b="1" lang="en" sz="1800">
                <a:solidFill>
                  <a:schemeClr val="dk1"/>
                </a:solidFill>
              </a:rPr>
              <a:t>$8 205 000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3C78D8"/>
                </a:solidFill>
              </a:rPr>
              <a:t>Net Income: </a:t>
            </a:r>
            <a:r>
              <a:rPr b="1" lang="en" sz="1800">
                <a:solidFill>
                  <a:srgbClr val="3C78D8"/>
                </a:solidFill>
              </a:rPr>
              <a:t>$194 290</a:t>
            </a:r>
          </a:p>
        </p:txBody>
      </p:sp>
      <p:cxnSp>
        <p:nvCxnSpPr>
          <p:cNvPr id="101" name="Shape 101"/>
          <p:cNvCxnSpPr/>
          <p:nvPr/>
        </p:nvCxnSpPr>
        <p:spPr>
          <a:xfrm>
            <a:off x="4520050" y="1355325"/>
            <a:ext cx="0" cy="2371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02" name="Shape 102"/>
          <p:cNvCxnSpPr/>
          <p:nvPr/>
        </p:nvCxnSpPr>
        <p:spPr>
          <a:xfrm>
            <a:off x="4526825" y="3727175"/>
            <a:ext cx="2886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03" name="Shape 103"/>
          <p:cNvCxnSpPr/>
          <p:nvPr/>
        </p:nvCxnSpPr>
        <p:spPr>
          <a:xfrm flipH="1" rot="10800000">
            <a:off x="4520050" y="3278975"/>
            <a:ext cx="546299" cy="448199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04" name="Shape 104"/>
          <p:cNvCxnSpPr/>
          <p:nvPr/>
        </p:nvCxnSpPr>
        <p:spPr>
          <a:xfrm flipH="1" rot="10800000">
            <a:off x="5053500" y="2867350"/>
            <a:ext cx="424199" cy="424499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05" name="Shape 105"/>
          <p:cNvCxnSpPr/>
          <p:nvPr/>
        </p:nvCxnSpPr>
        <p:spPr>
          <a:xfrm flipH="1" rot="10800000">
            <a:off x="5464975" y="1594549"/>
            <a:ext cx="527099" cy="128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06" name="Shape 106"/>
          <p:cNvSpPr txBox="1"/>
          <p:nvPr/>
        </p:nvSpPr>
        <p:spPr>
          <a:xfrm>
            <a:off x="4526825" y="3793150"/>
            <a:ext cx="7406699" cy="863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Y0   Y1   Y2   Y3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999" y="1859349"/>
            <a:ext cx="2639575" cy="224084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>
            <p:ph idx="1" type="body"/>
          </p:nvPr>
        </p:nvSpPr>
        <p:spPr>
          <a:xfrm>
            <a:off x="3461875" y="1417750"/>
            <a:ext cx="5629500" cy="11408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 algn="l">
              <a:spcBef>
                <a:spcPts val="0"/>
              </a:spcBef>
              <a:buNone/>
            </a:pPr>
            <a:r>
              <a:rPr b="1" lang="en" sz="2400">
                <a:solidFill>
                  <a:schemeClr val="dk1"/>
                </a:solidFill>
              </a:rPr>
              <a:t>Alternative computer controllers</a:t>
            </a:r>
          </a:p>
          <a:p>
            <a:pPr indent="-381000" lvl="0" marL="45720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 sz="2400">
                <a:solidFill>
                  <a:schemeClr val="dk1"/>
                </a:solidFill>
              </a:rPr>
              <a:t>Mouthstick</a:t>
            </a:r>
          </a:p>
          <a:p>
            <a:pPr indent="-381000" lvl="0" marL="45720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 sz="2400">
                <a:solidFill>
                  <a:schemeClr val="dk1"/>
                </a:solidFill>
              </a:rPr>
              <a:t>Sip and Puff switch</a:t>
            </a:r>
          </a:p>
          <a:p>
            <a:pPr indent="-381000" lvl="0" marL="45720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 sz="2400">
                <a:solidFill>
                  <a:schemeClr val="dk1"/>
                </a:solidFill>
              </a:rPr>
              <a:t>Trackball mouse</a:t>
            </a:r>
          </a:p>
          <a:p>
            <a:pPr indent="-381000" lvl="0" marL="45720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 sz="2400">
                <a:solidFill>
                  <a:schemeClr val="dk1"/>
                </a:solidFill>
              </a:rPr>
              <a:t>Eyes tracking system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14" name="Shape 114"/>
          <p:cNvSpPr txBox="1"/>
          <p:nvPr>
            <p:ph type="title"/>
          </p:nvPr>
        </p:nvSpPr>
        <p:spPr>
          <a:xfrm>
            <a:off x="457200" y="-70276"/>
            <a:ext cx="8229600" cy="1300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Existing Solutions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x="457200" y="205973"/>
            <a:ext cx="8229600" cy="1300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Problems</a:t>
            </a:r>
          </a:p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System not adaptable</a:t>
            </a:r>
          </a:p>
          <a:p>
            <a:pPr indent="-381000" lvl="0" marL="457200" rtl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Unfriendly user interface</a:t>
            </a:r>
          </a:p>
          <a:p>
            <a:pPr indent="-381000" lvl="0" marL="457200" rtl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Energy Consuming</a:t>
            </a:r>
          </a:p>
          <a:p>
            <a:pPr indent="-381000" lvl="0" marL="457200" rtl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Cost inefficient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944700" y="418700"/>
            <a:ext cx="3048000" cy="12210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rtl="0" algn="ctr">
              <a:spcBef>
                <a:spcPts val="0"/>
              </a:spcBef>
              <a:buNone/>
            </a:pPr>
            <a:r>
              <a:rPr b="1" lang="en" sz="2400"/>
              <a:t>Compatible</a:t>
            </a:r>
          </a:p>
          <a:p>
            <a:pPr rtl="0" algn="ctr">
              <a:spcBef>
                <a:spcPts val="0"/>
              </a:spcBef>
              <a:buNone/>
            </a:pPr>
            <a:r>
              <a:rPr lang="en" sz="2400"/>
              <a:t>Beautiful </a:t>
            </a:r>
            <a:r>
              <a:rPr b="1" lang="en" sz="2400"/>
              <a:t>Design</a:t>
            </a:r>
          </a:p>
          <a:p>
            <a:pPr algn="ctr">
              <a:spcBef>
                <a:spcPts val="0"/>
              </a:spcBef>
              <a:buNone/>
            </a:pPr>
            <a:r>
              <a:rPr b="1" lang="en" sz="2400"/>
              <a:t>Potential </a:t>
            </a:r>
            <a:r>
              <a:rPr lang="en" sz="2400"/>
              <a:t>for more</a:t>
            </a:r>
          </a:p>
        </p:txBody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4097000" y="608900"/>
            <a:ext cx="7423800" cy="840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3600">
                <a:solidFill>
                  <a:schemeClr val="dk1"/>
                </a:solidFill>
              </a:rPr>
              <a:t>Universal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38" name="Shape 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Shape 139"/>
          <p:cNvSpPr/>
          <p:nvPr/>
        </p:nvSpPr>
        <p:spPr>
          <a:xfrm>
            <a:off x="259400" y="1890850"/>
            <a:ext cx="3733200" cy="1221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2400">
                <a:solidFill>
                  <a:schemeClr val="dk1"/>
                </a:solidFill>
              </a:rPr>
              <a:t>Ergonomics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</a:rPr>
              <a:t>Enhances </a:t>
            </a:r>
            <a:r>
              <a:rPr b="1" lang="en" sz="2400">
                <a:solidFill>
                  <a:schemeClr val="dk1"/>
                </a:solidFill>
              </a:rPr>
              <a:t>quality of life</a:t>
            </a:r>
          </a:p>
        </p:txBody>
      </p:sp>
      <p:sp>
        <p:nvSpPr>
          <p:cNvPr id="140" name="Shape 140"/>
          <p:cNvSpPr/>
          <p:nvPr/>
        </p:nvSpPr>
        <p:spPr>
          <a:xfrm>
            <a:off x="1303700" y="3363000"/>
            <a:ext cx="2688900" cy="12210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2400">
                <a:solidFill>
                  <a:schemeClr val="dk1"/>
                </a:solidFill>
              </a:rPr>
              <a:t>Cost Efficient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b="1" lang="en" sz="2400">
                <a:solidFill>
                  <a:schemeClr val="dk1"/>
                </a:solidFill>
              </a:rPr>
              <a:t>Realistic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4097000" y="3495300"/>
            <a:ext cx="2174700" cy="9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chemeClr val="dk1"/>
                </a:solidFill>
              </a:rPr>
              <a:t>Feasible     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4097000" y="2081050"/>
            <a:ext cx="49017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chemeClr val="dk1"/>
                </a:solidFill>
              </a:rPr>
              <a:t>Amazing Usability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Shape 147"/>
          <p:cNvPicPr preferRelativeResize="0"/>
          <p:nvPr/>
        </p:nvPicPr>
        <p:blipFill rotWithShape="1">
          <a:blip r:embed="rId3">
            <a:alphaModFix/>
          </a:blip>
          <a:srcRect b="17865" l="15453" r="14464" t="15249"/>
          <a:stretch/>
        </p:blipFill>
        <p:spPr>
          <a:xfrm>
            <a:off x="980400" y="1310125"/>
            <a:ext cx="4830475" cy="344014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48"/>
          <p:cNvSpPr txBox="1"/>
          <p:nvPr>
            <p:ph type="title"/>
          </p:nvPr>
        </p:nvSpPr>
        <p:spPr>
          <a:xfrm>
            <a:off x="2415200" y="205975"/>
            <a:ext cx="6218100" cy="11942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Our Innovation</a:t>
            </a:r>
          </a:p>
        </p:txBody>
      </p:sp>
      <p:pic>
        <p:nvPicPr>
          <p:cNvPr id="149" name="Shape 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 rot="2513284">
            <a:off x="3111683" y="3498584"/>
            <a:ext cx="1817044" cy="460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b="1" lang="en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EXO </a:t>
            </a:r>
            <a:r>
              <a:rPr lang="en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5">
            <a:alphaModFix/>
          </a:blip>
          <a:srcRect b="25684" l="4412" r="63333" t="16804"/>
          <a:stretch/>
        </p:blipFill>
        <p:spPr>
          <a:xfrm>
            <a:off x="1713725" y="1443800"/>
            <a:ext cx="897600" cy="119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b="0" lang="en"/>
              <a:t>Accelerometer</a:t>
            </a:r>
          </a:p>
        </p:txBody>
      </p:sp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7899" y="1124350"/>
            <a:ext cx="5248199" cy="262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160" name="Shape 160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162" name="Shape 162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pic>
        <p:nvPicPr>
          <p:cNvPr id="163" name="Shape 1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 txBox="1"/>
          <p:nvPr>
            <p:ph type="title"/>
          </p:nvPr>
        </p:nvSpPr>
        <p:spPr>
          <a:xfrm>
            <a:off x="537375" y="4990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Key Technologies</a:t>
            </a:r>
          </a:p>
        </p:txBody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421550" y="1080475"/>
            <a:ext cx="8229600" cy="3195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>
                <a:solidFill>
                  <a:schemeClr val="dk1"/>
                </a:solidFill>
              </a:rPr>
              <a:t>Voice/noise recognition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➔"/>
            </a:pPr>
            <a:r>
              <a:rPr b="1" lang="en">
                <a:solidFill>
                  <a:srgbClr val="1155CC"/>
                </a:solidFill>
              </a:rPr>
              <a:t>Bluetooth</a:t>
            </a:r>
            <a:r>
              <a:rPr lang="en">
                <a:solidFill>
                  <a:schemeClr val="dk1"/>
                </a:solidFill>
              </a:rPr>
              <a:t> integration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>
                <a:solidFill>
                  <a:schemeClr val="dk1"/>
                </a:solidFill>
              </a:rPr>
              <a:t>Infrared control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>
                <a:solidFill>
                  <a:schemeClr val="dk1"/>
                </a:solidFill>
              </a:rPr>
              <a:t>Dynamic motion detection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>
                <a:solidFill>
                  <a:schemeClr val="dk1"/>
                </a:solidFill>
              </a:rPr>
              <a:t>Haptic feedback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175" name="Shape 175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</a:rPr>
              <a:t>User Experience</a:t>
            </a:r>
            <a:r>
              <a:rPr lang="en">
                <a:solidFill>
                  <a:srgbClr val="FFFFFF"/>
                </a:solidFill>
              </a:rPr>
              <a:t> Walkthrough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457200" y="249550"/>
            <a:ext cx="8229600" cy="4034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i="1" lang="en">
                <a:solidFill>
                  <a:srgbClr val="FFFFFF"/>
                </a:solidFill>
              </a:rPr>
              <a:t>*3 seconds puff* Turning on EXO...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b="1" i="1">
              <a:solidFill>
                <a:srgbClr val="FFFFFF"/>
              </a:solidFill>
            </a:endParaRPr>
          </a:p>
          <a:p>
            <a:pPr lvl="0" rtl="0" algn="ctr">
              <a:spcBef>
                <a:spcPts val="0"/>
              </a:spcBef>
              <a:buNone/>
            </a:pPr>
            <a:r>
              <a:rPr i="1" lang="en">
                <a:solidFill>
                  <a:srgbClr val="FFFFFF"/>
                </a:solidFill>
              </a:rPr>
              <a:t>[ON beep]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Connecting devices… connected</a:t>
            </a:r>
          </a:p>
          <a:p>
            <a:pPr rtl="0" algn="ctr">
              <a:spcBef>
                <a:spcPts val="0"/>
              </a:spcBef>
              <a:buNone/>
            </a:pPr>
            <a:r>
              <a:rPr lang="en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Welcome to EXO!</a:t>
            </a:r>
          </a:p>
          <a:p>
            <a:pPr rtl="0" algn="ctr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 algn="ctr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“TV On”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Turn on TV?</a:t>
            </a:r>
            <a:r>
              <a:rPr lang="en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i="1" lang="en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*Puff to confirm*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3529275" y="249550"/>
            <a:ext cx="5157600" cy="1096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b="1" lang="en" sz="2400">
                <a:solidFill>
                  <a:srgbClr val="B7B7B7"/>
                </a:solidFill>
              </a:rPr>
              <a:t>E X O</a:t>
            </a:r>
            <a:r>
              <a:rPr lang="en" sz="2400">
                <a:solidFill>
                  <a:srgbClr val="B7B7B7"/>
                </a:solidFill>
              </a:rPr>
              <a:t> in TV Remote Mode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i="1">
              <a:solidFill>
                <a:srgbClr val="FFFFFF"/>
              </a:solidFill>
            </a:endParaRP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i="1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4" name="Shape 194"/>
          <p:cNvSpPr txBox="1"/>
          <p:nvPr/>
        </p:nvSpPr>
        <p:spPr>
          <a:xfrm>
            <a:off x="499075" y="1016000"/>
            <a:ext cx="8229600" cy="33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60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“Channels”</a:t>
            </a:r>
          </a:p>
          <a:p>
            <a:pPr lvl="0" rtl="0" algn="ctr">
              <a:spcBef>
                <a:spcPts val="600"/>
              </a:spcBef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Channel mode?</a:t>
            </a:r>
            <a:r>
              <a:rPr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i="1"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*Puff to confirm*</a:t>
            </a:r>
          </a:p>
          <a:p>
            <a:pPr lvl="0" rtl="0" algn="ctr">
              <a:spcBef>
                <a:spcPts val="600"/>
              </a:spcBef>
              <a:buNone/>
            </a:pPr>
            <a:r>
              <a:rPr i="1"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*Rotate head to change channels*</a:t>
            </a:r>
          </a:p>
          <a:p>
            <a:pPr lvl="0" rtl="0" algn="ctr">
              <a:spcBef>
                <a:spcPts val="600"/>
              </a:spcBef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 algn="ctr">
              <a:spcBef>
                <a:spcPts val="60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“Volume”</a:t>
            </a:r>
          </a:p>
          <a:p>
            <a:pPr lvl="0" rtl="0" algn="ctr">
              <a:spcBef>
                <a:spcPts val="600"/>
              </a:spcBef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Volume mode?</a:t>
            </a:r>
            <a:r>
              <a:rPr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i="1"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*Puff to confirm*</a:t>
            </a:r>
          </a:p>
          <a:p>
            <a:pPr lvl="0" rtl="0" algn="ctr">
              <a:spcBef>
                <a:spcPts val="600"/>
              </a:spcBef>
              <a:buNone/>
            </a:pPr>
            <a:r>
              <a:rPr i="1"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*Rotate head to change volumes*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x="457200" y="249550"/>
            <a:ext cx="8229600" cy="4034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b="1" i="1">
              <a:solidFill>
                <a:srgbClr val="FFFFFF"/>
              </a:solidFill>
            </a:endParaRP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i="1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499075" y="1016000"/>
            <a:ext cx="8229600" cy="33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600"/>
              </a:spcBef>
              <a:buNone/>
            </a:pPr>
            <a:r>
              <a:rPr i="1"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*Double puff to main menu*</a:t>
            </a:r>
          </a:p>
          <a:p>
            <a:pPr lvl="0" rtl="0" algn="ctr">
              <a:spcBef>
                <a:spcPts val="600"/>
              </a:spcBef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Main Menu</a:t>
            </a:r>
          </a:p>
          <a:p>
            <a:pPr lvl="0" rtl="0" algn="ctr">
              <a:spcBef>
                <a:spcPts val="600"/>
              </a:spcBef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Please select TV or phone</a:t>
            </a:r>
          </a:p>
          <a:p>
            <a:pPr lvl="0" rtl="0" algn="ctr">
              <a:spcBef>
                <a:spcPts val="600"/>
              </a:spcBef>
              <a:buNone/>
            </a:pPr>
            <a:r>
              <a:t/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 algn="ctr">
              <a:spcBef>
                <a:spcPts val="60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“Phone”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hape 206"/>
          <p:cNvPicPr preferRelativeResize="0"/>
          <p:nvPr/>
        </p:nvPicPr>
        <p:blipFill rotWithShape="1">
          <a:blip r:embed="rId3">
            <a:alphaModFix/>
          </a:blip>
          <a:srcRect b="14251" l="9350" r="10591" t="12251"/>
          <a:stretch/>
        </p:blipFill>
        <p:spPr>
          <a:xfrm>
            <a:off x="1476825" y="375162"/>
            <a:ext cx="6190349" cy="439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Shape 211"/>
          <p:cNvPicPr preferRelativeResize="0"/>
          <p:nvPr/>
        </p:nvPicPr>
        <p:blipFill rotWithShape="1">
          <a:blip r:embed="rId3">
            <a:alphaModFix/>
          </a:blip>
          <a:srcRect b="10915" l="7543" r="10989" t="6453"/>
          <a:stretch/>
        </p:blipFill>
        <p:spPr>
          <a:xfrm>
            <a:off x="1570675" y="446762"/>
            <a:ext cx="6002649" cy="424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Shape 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250" y="3290100"/>
            <a:ext cx="3260498" cy="2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Shape 217"/>
          <p:cNvSpPr txBox="1"/>
          <p:nvPr>
            <p:ph type="title"/>
          </p:nvPr>
        </p:nvSpPr>
        <p:spPr>
          <a:xfrm>
            <a:off x="537375" y="4990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Accessibility Features</a:t>
            </a:r>
          </a:p>
        </p:txBody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x="421550" y="950625"/>
            <a:ext cx="8229600" cy="3725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Personalized experience </a:t>
            </a:r>
            <a:r>
              <a:rPr lang="en" sz="2400">
                <a:solidFill>
                  <a:schemeClr val="dk1"/>
                </a:solidFill>
              </a:rPr>
              <a:t>through </a:t>
            </a:r>
            <a:r>
              <a:rPr lang="en" sz="2400">
                <a:solidFill>
                  <a:srgbClr val="3C78D8"/>
                </a:solidFill>
              </a:rPr>
              <a:t>calibration and customization</a:t>
            </a:r>
          </a:p>
          <a:p>
            <a:pPr indent="0" lvl="0" marL="457200" rtl="0" algn="ctr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lvl="0" rtl="0" algn="ctr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</a:rPr>
              <a:t>App store for developers = </a:t>
            </a:r>
            <a:r>
              <a:rPr b="1" lang="en" sz="2400">
                <a:solidFill>
                  <a:schemeClr val="dk1"/>
                </a:solidFill>
              </a:rPr>
              <a:t>endless</a:t>
            </a:r>
            <a:r>
              <a:rPr lang="en" sz="2400">
                <a:solidFill>
                  <a:schemeClr val="dk1"/>
                </a:solidFill>
              </a:rPr>
              <a:t> </a:t>
            </a:r>
            <a:r>
              <a:rPr b="1" lang="en" sz="2400">
                <a:solidFill>
                  <a:schemeClr val="dk1"/>
                </a:solidFill>
              </a:rPr>
              <a:t>potential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222" name="Shape 222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>
            <p:ph idx="1" type="body"/>
          </p:nvPr>
        </p:nvSpPr>
        <p:spPr>
          <a:xfrm>
            <a:off x="457200" y="1327925"/>
            <a:ext cx="8229600" cy="3597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b="1" lang="en" sz="2400"/>
              <a:t>Marketing: $30 000</a:t>
            </a:r>
          </a:p>
          <a:p>
            <a:pPr rtl="0">
              <a:spcBef>
                <a:spcPts val="0"/>
              </a:spcBef>
              <a:buNone/>
            </a:pPr>
            <a:r>
              <a:rPr b="1" lang="en" sz="2400"/>
              <a:t>Product manufacturing: $100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b="1" lang="en" sz="2400"/>
              <a:t>Bluetooth headset: </a:t>
            </a:r>
            <a:r>
              <a:rPr lang="en" sz="2400"/>
              <a:t>$50 CAD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b="1" lang="en" sz="2400"/>
              <a:t>Accelerometer:</a:t>
            </a:r>
            <a:r>
              <a:rPr lang="en" sz="2400"/>
              <a:t> $30 CAD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b="1" lang="en" sz="2400"/>
              <a:t>Other electronic materials:</a:t>
            </a:r>
            <a:r>
              <a:rPr lang="en" sz="2400"/>
              <a:t> $20</a:t>
            </a:r>
          </a:p>
          <a:p>
            <a:pPr lvl="0">
              <a:spcBef>
                <a:spcPts val="0"/>
              </a:spcBef>
              <a:buNone/>
            </a:pPr>
            <a:r>
              <a:rPr b="1" lang="en" sz="2400"/>
              <a:t>Product development/servicing:</a:t>
            </a:r>
            <a:r>
              <a:rPr lang="en" sz="2400"/>
              <a:t> In house -&gt; Free!</a:t>
            </a:r>
          </a:p>
        </p:txBody>
      </p:sp>
      <p:pic>
        <p:nvPicPr>
          <p:cNvPr id="229" name="Shape 2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650" y="3122025"/>
            <a:ext cx="3662925" cy="27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Shape 230"/>
          <p:cNvSpPr txBox="1"/>
          <p:nvPr>
            <p:ph type="title"/>
          </p:nvPr>
        </p:nvSpPr>
        <p:spPr>
          <a:xfrm>
            <a:off x="537375" y="4990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Costs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/>
          <p:nvPr>
            <p:ph idx="1" type="body"/>
          </p:nvPr>
        </p:nvSpPr>
        <p:spPr>
          <a:xfrm>
            <a:off x="2825875" y="1490875"/>
            <a:ext cx="5860800" cy="3434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➔"/>
            </a:pPr>
            <a:r>
              <a:rPr lang="en" sz="2400"/>
              <a:t>Sales profits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➔"/>
            </a:pPr>
            <a:r>
              <a:rPr lang="en" sz="2400"/>
              <a:t>Donations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➔"/>
            </a:pPr>
            <a:r>
              <a:rPr lang="en" sz="2400"/>
              <a:t>App commissions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25000"/>
              <a:buFont typeface="Arial"/>
              <a:buChar char="➔"/>
            </a:pPr>
            <a:r>
              <a:rPr lang="en" sz="2400"/>
              <a:t>Developer Kits</a:t>
            </a:r>
            <a:br>
              <a:rPr lang="en"/>
            </a:br>
          </a:p>
        </p:txBody>
      </p:sp>
      <p:pic>
        <p:nvPicPr>
          <p:cNvPr id="241" name="Shape 2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650" y="3122025"/>
            <a:ext cx="3662925" cy="27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Shape 242"/>
          <p:cNvSpPr txBox="1"/>
          <p:nvPr>
            <p:ph type="title"/>
          </p:nvPr>
        </p:nvSpPr>
        <p:spPr>
          <a:xfrm>
            <a:off x="537375" y="4990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Income Streams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245" name="Shape 245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Shape 2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650" y="3122025"/>
            <a:ext cx="3662925" cy="27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Shape 253"/>
          <p:cNvSpPr txBox="1"/>
          <p:nvPr>
            <p:ph type="title"/>
          </p:nvPr>
        </p:nvSpPr>
        <p:spPr>
          <a:xfrm>
            <a:off x="537375" y="4990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Anticipated Challenges</a:t>
            </a:r>
          </a:p>
        </p:txBody>
      </p:sp>
      <p:sp>
        <p:nvSpPr>
          <p:cNvPr id="254" name="Shape 254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2320350" y="1238875"/>
            <a:ext cx="4503299" cy="27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rt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</a:rPr>
              <a:t>Universal Adoption</a:t>
            </a:r>
          </a:p>
          <a:p>
            <a:pPr rtl="0" algn="ctr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lvl="0" rt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</a:rPr>
              <a:t>Marketing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Government</a:t>
            </a:r>
          </a:p>
          <a:p>
            <a:pPr indent="-3810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Funding for development</a:t>
            </a:r>
          </a:p>
          <a:p>
            <a:pPr indent="-3810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Subsidies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Healthcare facilities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Hackathons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Non-profit organizations </a:t>
            </a:r>
            <a:br>
              <a:rPr lang="en"/>
            </a:br>
          </a:p>
        </p:txBody>
      </p:sp>
      <p:pic>
        <p:nvPicPr>
          <p:cNvPr id="265" name="Shape 2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650" y="3122025"/>
            <a:ext cx="3662925" cy="27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Shape 266"/>
          <p:cNvSpPr txBox="1"/>
          <p:nvPr>
            <p:ph type="title"/>
          </p:nvPr>
        </p:nvSpPr>
        <p:spPr>
          <a:xfrm>
            <a:off x="537375" y="4990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Key Partnerships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pic>
        <p:nvPicPr>
          <p:cNvPr id="272" name="Shape 2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3650" y="1416487"/>
            <a:ext cx="2857500" cy="188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/>
          <p:nvPr>
            <p:ph idx="1" type="body"/>
          </p:nvPr>
        </p:nvSpPr>
        <p:spPr>
          <a:xfrm>
            <a:off x="1070725" y="1423100"/>
            <a:ext cx="7615799" cy="3502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➔"/>
            </a:pPr>
            <a:r>
              <a:rPr lang="en" sz="2400"/>
              <a:t># of </a:t>
            </a:r>
            <a:r>
              <a:rPr b="1" lang="en" sz="2400"/>
              <a:t>devices sold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➔"/>
            </a:pPr>
            <a:r>
              <a:rPr lang="en" sz="2400"/>
              <a:t># of Cities expanded to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➔"/>
            </a:pPr>
            <a:r>
              <a:rPr lang="en" sz="2400"/>
              <a:t># of government and non-profit </a:t>
            </a:r>
            <a:r>
              <a:rPr b="1" lang="en" sz="2400"/>
              <a:t>partnerships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➔"/>
            </a:pPr>
            <a:r>
              <a:rPr lang="en" sz="2400"/>
              <a:t># of applications </a:t>
            </a:r>
            <a:r>
              <a:rPr b="1" lang="en" sz="2400"/>
              <a:t>developed</a:t>
            </a:r>
            <a:r>
              <a:rPr lang="en" sz="2400"/>
              <a:t>/compatible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25000"/>
              <a:buFont typeface="Arial"/>
              <a:buChar char="➔"/>
            </a:pPr>
            <a:r>
              <a:rPr lang="en" sz="2400"/>
              <a:t># of applications </a:t>
            </a:r>
            <a:r>
              <a:rPr b="1" lang="en" sz="2400"/>
              <a:t>downloaded</a:t>
            </a:r>
            <a:br>
              <a:rPr lang="en"/>
            </a:br>
          </a:p>
        </p:txBody>
      </p:sp>
      <p:pic>
        <p:nvPicPr>
          <p:cNvPr id="278" name="Shape 2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650" y="3122025"/>
            <a:ext cx="3662925" cy="27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Shape 279"/>
          <p:cNvSpPr txBox="1"/>
          <p:nvPr>
            <p:ph type="title"/>
          </p:nvPr>
        </p:nvSpPr>
        <p:spPr>
          <a:xfrm>
            <a:off x="537375" y="4990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KPIs</a:t>
            </a:r>
          </a:p>
        </p:txBody>
      </p:sp>
      <p:sp>
        <p:nvSpPr>
          <p:cNvPr id="280" name="Shape 280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282" name="Shape 282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283" name="Shape 283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284" name="Shape 284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Shape 2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89599" y="-436725"/>
            <a:ext cx="3662925" cy="27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 txBox="1"/>
          <p:nvPr>
            <p:ph type="title"/>
          </p:nvPr>
        </p:nvSpPr>
        <p:spPr>
          <a:xfrm>
            <a:off x="457200" y="4990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Team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6197850" y="3727250"/>
            <a:ext cx="2339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b="1" lang="en" sz="1200">
                <a:solidFill>
                  <a:schemeClr val="dk1"/>
                </a:solidFill>
              </a:rPr>
              <a:t>CTO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chemeClr val="dk1"/>
                </a:solidFill>
              </a:rPr>
              <a:t>Li Ting Wong, 20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chemeClr val="dk1"/>
                </a:solidFill>
              </a:rPr>
              <a:t>ECE | 1T7</a:t>
            </a:r>
          </a:p>
        </p:txBody>
      </p:sp>
      <p:pic>
        <p:nvPicPr>
          <p:cNvPr id="292" name="Shape 292"/>
          <p:cNvPicPr preferRelativeResize="0"/>
          <p:nvPr/>
        </p:nvPicPr>
        <p:blipFill rotWithShape="1">
          <a:blip r:embed="rId4">
            <a:alphaModFix/>
          </a:blip>
          <a:srcRect b="32719" l="17089" r="19167" t="3957"/>
          <a:stretch/>
        </p:blipFill>
        <p:spPr>
          <a:xfrm>
            <a:off x="6274825" y="1841525"/>
            <a:ext cx="1507000" cy="189452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pic>
      <p:pic>
        <p:nvPicPr>
          <p:cNvPr id="293" name="Shape 293"/>
          <p:cNvPicPr preferRelativeResize="0"/>
          <p:nvPr/>
        </p:nvPicPr>
        <p:blipFill rotWithShape="1">
          <a:blip r:embed="rId5">
            <a:alphaModFix/>
          </a:blip>
          <a:srcRect b="48584" l="66735" r="19109" t="24700"/>
          <a:stretch/>
        </p:blipFill>
        <p:spPr>
          <a:xfrm>
            <a:off x="3889075" y="1848175"/>
            <a:ext cx="1430349" cy="179967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pic>
      <p:pic>
        <p:nvPicPr>
          <p:cNvPr id="294" name="Shape 294"/>
          <p:cNvPicPr preferRelativeResize="0"/>
          <p:nvPr/>
        </p:nvPicPr>
        <p:blipFill rotWithShape="1">
          <a:blip r:embed="rId6">
            <a:alphaModFix/>
          </a:blip>
          <a:srcRect b="65956" l="34691" r="34259" t="8154"/>
          <a:stretch/>
        </p:blipFill>
        <p:spPr>
          <a:xfrm>
            <a:off x="1490662" y="1857898"/>
            <a:ext cx="1430374" cy="178995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pic>
      <p:sp>
        <p:nvSpPr>
          <p:cNvPr id="295" name="Shape 295"/>
          <p:cNvSpPr txBox="1"/>
          <p:nvPr/>
        </p:nvSpPr>
        <p:spPr>
          <a:xfrm>
            <a:off x="3741900" y="1328225"/>
            <a:ext cx="1660199" cy="5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Design</a:t>
            </a:r>
          </a:p>
        </p:txBody>
      </p:sp>
      <p:sp>
        <p:nvSpPr>
          <p:cNvPr id="296" name="Shape 296"/>
          <p:cNvSpPr txBox="1"/>
          <p:nvPr/>
        </p:nvSpPr>
        <p:spPr>
          <a:xfrm>
            <a:off x="6172550" y="1328225"/>
            <a:ext cx="1660199" cy="5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Engineering</a:t>
            </a:r>
          </a:p>
        </p:txBody>
      </p:sp>
      <p:sp>
        <p:nvSpPr>
          <p:cNvPr id="297" name="Shape 297"/>
          <p:cNvSpPr txBox="1"/>
          <p:nvPr/>
        </p:nvSpPr>
        <p:spPr>
          <a:xfrm>
            <a:off x="1375750" y="1328225"/>
            <a:ext cx="1660199" cy="5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Business</a:t>
            </a:r>
          </a:p>
        </p:txBody>
      </p:sp>
      <p:sp>
        <p:nvSpPr>
          <p:cNvPr id="298" name="Shape 298"/>
          <p:cNvSpPr txBox="1"/>
          <p:nvPr/>
        </p:nvSpPr>
        <p:spPr>
          <a:xfrm>
            <a:off x="3767200" y="3727250"/>
            <a:ext cx="2339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200">
                <a:solidFill>
                  <a:schemeClr val="dk1"/>
                </a:solidFill>
              </a:rPr>
              <a:t>CMO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chemeClr val="dk1"/>
                </a:solidFill>
              </a:rPr>
              <a:t>Timothy Chan, 20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chemeClr val="dk1"/>
                </a:solidFill>
              </a:rPr>
              <a:t>ECE | 1T7</a:t>
            </a:r>
          </a:p>
        </p:txBody>
      </p:sp>
      <p:sp>
        <p:nvSpPr>
          <p:cNvPr id="299" name="Shape 299"/>
          <p:cNvSpPr txBox="1"/>
          <p:nvPr/>
        </p:nvSpPr>
        <p:spPr>
          <a:xfrm>
            <a:off x="1375750" y="3727250"/>
            <a:ext cx="2339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200">
                <a:solidFill>
                  <a:schemeClr val="dk1"/>
                </a:solidFill>
              </a:rPr>
              <a:t>CEO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chemeClr val="dk1"/>
                </a:solidFill>
              </a:rPr>
              <a:t>Amy Xiao, 20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chemeClr val="dk1"/>
                </a:solidFill>
              </a:rPr>
              <a:t>CompSci | 1T7</a:t>
            </a:r>
          </a:p>
        </p:txBody>
      </p:sp>
      <p:sp>
        <p:nvSpPr>
          <p:cNvPr id="300" name="Shape 300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302" name="Shape 302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304" name="Shape 304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Shape 3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972" y="-374300"/>
            <a:ext cx="8312400" cy="620292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Shape 310"/>
          <p:cNvSpPr txBox="1"/>
          <p:nvPr>
            <p:ph type="title"/>
          </p:nvPr>
        </p:nvSpPr>
        <p:spPr>
          <a:xfrm>
            <a:off x="457200" y="4245674"/>
            <a:ext cx="8229600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/>
          <p:nvPr/>
        </p:nvSpPr>
        <p:spPr>
          <a:xfrm>
            <a:off x="15348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278082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Recommendation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x="40267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318" name="Shape 318"/>
          <p:cNvSpPr txBox="1"/>
          <p:nvPr/>
        </p:nvSpPr>
        <p:spPr>
          <a:xfrm>
            <a:off x="304975" y="4510100"/>
            <a:ext cx="1185900" cy="38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5272725" y="4510100"/>
            <a:ext cx="1185900" cy="386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320" name="Shape 320"/>
          <p:cNvSpPr txBox="1"/>
          <p:nvPr>
            <p:ph type="title"/>
          </p:nvPr>
        </p:nvSpPr>
        <p:spPr>
          <a:xfrm>
            <a:off x="6038025" y="153475"/>
            <a:ext cx="2648699" cy="739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lang="en">
                <a:solidFill>
                  <a:srgbClr val="CC0000"/>
                </a:solidFill>
                <a:latin typeface="Ubuntu"/>
                <a:ea typeface="Ubuntu"/>
                <a:cs typeface="Ubuntu"/>
                <a:sym typeface="Ubuntu"/>
              </a:rPr>
              <a:t>Appendix</a:t>
            </a:r>
          </a:p>
        </p:txBody>
      </p:sp>
      <p:pic>
        <p:nvPicPr>
          <p:cNvPr id="321" name="Shape 3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650" y="3122025"/>
            <a:ext cx="3662925" cy="2733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2" name="Shape 322"/>
          <p:cNvGraphicFramePr/>
          <p:nvPr/>
        </p:nvGraphicFramePr>
        <p:xfrm>
          <a:off x="745337" y="153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{9989A859-6EE9-496E-89BB-1F761EAA47B3}</a:tableStyleId>
              </a:tblPr>
              <a:tblGrid>
                <a:gridCol w="915900"/>
                <a:gridCol w="4340975"/>
              </a:tblGrid>
              <a:tr h="32005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280 000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</a:rPr>
                        <a:t>Persons with physical disabilities in Toronto (working age)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99999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5%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</a:rPr>
                        <a:t>EOY Market Penetration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99999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$120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</a:rPr>
                        <a:t>Cost per device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99999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$1 680 000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</a:rPr>
                        <a:t>EOY1 Revenue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99999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$3 712 800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</a:rPr>
                        <a:t>EOY2 Revenue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99999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$8 205 000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</a:rPr>
                        <a:t>EOY3 Revenue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99999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$30 000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Marketing costs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D9D9D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$1 400 000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Manufacturing costs ($100/device)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D9D9D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$5000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Licensing, patenting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D9D9D9"/>
                    </a:solidFill>
                  </a:tcPr>
                </a:tc>
              </a:tr>
              <a:tr h="320050"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$50 000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Partnerships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D9D9D9"/>
                    </a:solidFill>
                  </a:tcPr>
                </a:tc>
              </a:tr>
              <a:tr h="316600"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$1 480 708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Total Expenses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D9D9D9"/>
                    </a:solidFill>
                  </a:tcPr>
                </a:tc>
              </a:tr>
              <a:tr h="316600"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$194 290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Net Income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1C23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ight-gradien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